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309" r:id="rId3"/>
    <p:sldId id="317" r:id="rId4"/>
    <p:sldId id="323" r:id="rId5"/>
    <p:sldId id="318" r:id="rId6"/>
    <p:sldId id="322" r:id="rId7"/>
    <p:sldId id="324" r:id="rId8"/>
    <p:sldId id="325" r:id="rId9"/>
    <p:sldId id="306" r:id="rId10"/>
    <p:sldId id="298" r:id="rId11"/>
  </p:sldIdLst>
  <p:sldSz cx="9144000" cy="6858000" type="screen4x3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727C0728-BFBA-4018-A895-7E45D940962F}">
          <p14:sldIdLst>
            <p14:sldId id="256"/>
            <p14:sldId id="309"/>
            <p14:sldId id="317"/>
          </p14:sldIdLst>
        </p14:section>
        <p14:section name="COURSE CONTENT" id="{F4927CBE-FA17-46D1-BAAE-887D0AF2CCBF}">
          <p14:sldIdLst>
            <p14:sldId id="323"/>
            <p14:sldId id="318"/>
            <p14:sldId id="322"/>
            <p14:sldId id="324"/>
            <p14:sldId id="325"/>
          </p14:sldIdLst>
        </p14:section>
        <p14:section name="REFERENCE" id="{82098E28-DACF-4424-86A1-E861B2DCC6FF}">
          <p14:sldIdLst>
            <p14:sldId id="306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008FD5"/>
    <a:srgbClr val="558FD5"/>
    <a:srgbClr val="0079B8"/>
    <a:srgbClr val="0081BD"/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36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wma>
</file>

<file path=ppt/media/media3.wma>
</file>

<file path=ppt/media/media4.wma>
</file>

<file path=ppt/media/media5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2E412-AF6E-4368-8CE6-F3740DE76C61}" type="datetimeFigureOut">
              <a:rPr lang="id-ID" smtClean="0"/>
              <a:t>24/07/2019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2155C6-5DCB-4C40-B171-89DD4185B275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82568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id-ID" altLang="en-US" smtClean="0"/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F4B9D4B4-9F6B-4429-9532-9DE4113265A3}" type="slidenum">
              <a:rPr lang="en-US" altLang="en-US">
                <a:solidFill>
                  <a:prstClr val="black"/>
                </a:solidFill>
              </a:rPr>
              <a:pPr eaLnBrk="1" hangingPunct="1"/>
              <a:t>9</a:t>
            </a:fld>
            <a:endParaRPr lang="en-US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065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" descr="Background 01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" y="4763"/>
            <a:ext cx="9139237" cy="64612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 userDrawn="1"/>
        </p:nvSpPr>
        <p:spPr>
          <a:xfrm>
            <a:off x="0" y="5157192"/>
            <a:ext cx="9143998" cy="170080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Rectangle 7"/>
          <p:cNvSpPr/>
          <p:nvPr userDrawn="1"/>
        </p:nvSpPr>
        <p:spPr>
          <a:xfrm>
            <a:off x="1691679" y="1628800"/>
            <a:ext cx="7452319" cy="5229200"/>
          </a:xfrm>
          <a:prstGeom prst="rect">
            <a:avLst/>
          </a:prstGeom>
          <a:solidFill>
            <a:srgbClr val="008F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35696" y="2708920"/>
            <a:ext cx="7128792" cy="1470025"/>
          </a:xfrm>
        </p:spPr>
        <p:txBody>
          <a:bodyPr/>
          <a:lstStyle>
            <a:lvl1pPr eaLnBrk="1" hangingPunct="1">
              <a:defRPr sz="4400">
                <a:solidFill>
                  <a:schemeClr val="bg1"/>
                </a:solidFill>
              </a:defRPr>
            </a:lvl1pPr>
          </a:lstStyle>
          <a:p>
            <a:pPr eaLnBrk="1" hangingPunct="1"/>
            <a:r>
              <a:rPr lang="en-US" sz="3200" b="1" dirty="0" smtClean="0">
                <a:solidFill>
                  <a:schemeClr val="bg1"/>
                </a:solidFill>
                <a:latin typeface="Open Sans" pitchFamily="-84" charset="0"/>
                <a:ea typeface="ＭＳ Ｐゴシック" pitchFamily="34" charset="-128"/>
              </a:rPr>
              <a:t>Headline Open Sans Bold 32pt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7744" y="4295527"/>
            <a:ext cx="6400800" cy="576064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Open San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d-ID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53336"/>
            <a:ext cx="2133600" cy="365125"/>
          </a:xfrm>
        </p:spPr>
        <p:txBody>
          <a:bodyPr/>
          <a:lstStyle/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53336"/>
            <a:ext cx="2895600" cy="365125"/>
          </a:xfrm>
        </p:spPr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53336"/>
            <a:ext cx="2133600" cy="365125"/>
          </a:xfrm>
        </p:spPr>
        <p:txBody>
          <a:bodyPr/>
          <a:lstStyle/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25141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5969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84784"/>
            <a:ext cx="2057400" cy="46413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3608" y="1484784"/>
            <a:ext cx="5433392" cy="46413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887607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srgbClr val="000000"/>
                </a:solidFill>
              </a:rPr>
              <a:t>Bina Nusantara University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B3E5453-85FB-4606-9A9E-A68E9CB37BAD}" type="slidenum">
              <a:rPr lang="en-US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8283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" descr="Background 02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937"/>
            <a:ext cx="9143999" cy="6464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/>
          <p:cNvSpPr/>
          <p:nvPr userDrawn="1"/>
        </p:nvSpPr>
        <p:spPr>
          <a:xfrm>
            <a:off x="0" y="5157192"/>
            <a:ext cx="9143998" cy="170080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1350" y="2060848"/>
            <a:ext cx="6837114" cy="792088"/>
          </a:xfrm>
        </p:spPr>
        <p:txBody>
          <a:bodyPr>
            <a:normAutofit/>
          </a:bodyPr>
          <a:lstStyle>
            <a:lvl1pPr algn="l">
              <a:defRPr sz="3000" b="1">
                <a:solidFill>
                  <a:srgbClr val="0079B8"/>
                </a:solidFill>
                <a:latin typeface="Open Sans"/>
              </a:defRPr>
            </a:lvl1pPr>
          </a:lstStyle>
          <a:p>
            <a:r>
              <a:rPr lang="en-US" smtClean="0"/>
              <a:t>Click to edit Master title style</a:t>
            </a:r>
            <a:endParaRPr lang="id-ID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453336"/>
            <a:ext cx="2133600" cy="365125"/>
          </a:xfrm>
        </p:spPr>
        <p:txBody>
          <a:bodyPr/>
          <a:lstStyle/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453336"/>
            <a:ext cx="2895600" cy="365125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53336"/>
            <a:ext cx="2133600" cy="365125"/>
          </a:xfrm>
        </p:spPr>
        <p:txBody>
          <a:bodyPr/>
          <a:lstStyle/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911350" y="3429001"/>
            <a:ext cx="6837114" cy="3040422"/>
          </a:xfrm>
        </p:spPr>
        <p:txBody>
          <a:bodyPr/>
          <a:lstStyle>
            <a:lvl1pPr>
              <a:defRPr>
                <a:latin typeface="Open Sans"/>
              </a:defRPr>
            </a:lvl1pPr>
            <a:lvl2pPr>
              <a:defRPr>
                <a:latin typeface="Open Sans"/>
              </a:defRPr>
            </a:lvl2pPr>
            <a:lvl3pPr>
              <a:defRPr>
                <a:latin typeface="Open Sans"/>
              </a:defRPr>
            </a:lvl3pPr>
            <a:lvl4pPr>
              <a:defRPr>
                <a:latin typeface="Open Sans"/>
              </a:defRPr>
            </a:lvl4pPr>
            <a:lvl5pPr>
              <a:defRPr>
                <a:latin typeface="Open San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3"/>
          </p:nvPr>
        </p:nvSpPr>
        <p:spPr>
          <a:xfrm>
            <a:off x="1907704" y="2852936"/>
            <a:ext cx="6840760" cy="50405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id-ID" sz="2200" b="1" dirty="0">
                <a:solidFill>
                  <a:srgbClr val="0079B8"/>
                </a:solidFill>
                <a:latin typeface="Open Sans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en-US" smtClean="0"/>
              <a:t>Click to edit Master subtitle style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61869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640" y="4406901"/>
            <a:ext cx="7344816" cy="678284"/>
          </a:xfrm>
        </p:spPr>
        <p:txBody>
          <a:bodyPr anchor="t">
            <a:noAutofit/>
          </a:bodyPr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id-ID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1640" y="2906713"/>
            <a:ext cx="7344816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93648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19672" y="2636912"/>
            <a:ext cx="3456384" cy="348925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8064" y="2636912"/>
            <a:ext cx="3538736" cy="348925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16327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9672" y="1484784"/>
            <a:ext cx="7067128" cy="1008112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19672" y="2132856"/>
            <a:ext cx="3456384" cy="639762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19672" y="2708920"/>
            <a:ext cx="3456384" cy="3456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20072" y="2708919"/>
            <a:ext cx="3466728" cy="345638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  <p:sp>
        <p:nvSpPr>
          <p:cNvPr id="10" name="Text Placeholder 2"/>
          <p:cNvSpPr>
            <a:spLocks noGrp="1"/>
          </p:cNvSpPr>
          <p:nvPr>
            <p:ph type="body" idx="13"/>
          </p:nvPr>
        </p:nvSpPr>
        <p:spPr>
          <a:xfrm>
            <a:off x="5220072" y="2132856"/>
            <a:ext cx="3456384" cy="639762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59855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35514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  <p:pic>
        <p:nvPicPr>
          <p:cNvPr id="5" name="Picture 1" descr="Background 03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3"/>
            <a:ext cx="9693629" cy="685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313250" y="2859881"/>
            <a:ext cx="7067128" cy="114300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73697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7704" y="1628800"/>
            <a:ext cx="6768752" cy="802010"/>
          </a:xfrm>
        </p:spPr>
        <p:txBody>
          <a:bodyPr anchor="b">
            <a:normAutofit/>
          </a:bodyPr>
          <a:lstStyle>
            <a:lvl1pPr algn="l">
              <a:defRPr sz="3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7705" y="2564904"/>
            <a:ext cx="3168352" cy="3672408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20072" y="2564904"/>
            <a:ext cx="3430017" cy="367216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61704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688416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916832"/>
            <a:ext cx="6884168" cy="281074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688416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93814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" descr="Background 02.jpg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4"/>
            <a:ext cx="9143999" cy="6464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5157192"/>
            <a:ext cx="9143998" cy="1700808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19672" y="1484784"/>
            <a:ext cx="706712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19672" y="2636912"/>
            <a:ext cx="7067128" cy="3489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533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F9B71C-2D91-4D15-BAB7-ADA66F828B46}" type="datetimeFigureOut">
              <a:rPr lang="id-ID" smtClean="0"/>
              <a:pPr/>
              <a:t>24/07/2019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453336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4533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3735F-2667-4028-B606-D96AABD86FDB}" type="slidenum">
              <a:rPr lang="id-ID" smtClean="0"/>
              <a:pPr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18913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3000" b="1" kern="1200">
          <a:solidFill>
            <a:srgbClr val="0079B8"/>
          </a:solidFill>
          <a:latin typeface="Open Sans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Open Sans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Open Sans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Open Sans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Open Sans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Open Sans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-paradigm.com/guide/uml-unified-modeling-language/what-is-use-case-diagra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>
            <a:spLocks noGrp="1" noChangeArrowheads="1"/>
          </p:cNvSpPr>
          <p:nvPr>
            <p:ph type="ctrTitle"/>
          </p:nvPr>
        </p:nvSpPr>
        <p:spPr>
          <a:xfrm>
            <a:off x="1676400" y="3352800"/>
            <a:ext cx="7467600" cy="2384425"/>
          </a:xfrm>
          <a:noFill/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FFFFFF"/>
                </a:solidFill>
              </a:rPr>
              <a:t>COMP6115</a:t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600" dirty="0" smtClean="0">
                <a:solidFill>
                  <a:srgbClr val="FFFFFF"/>
                </a:solidFill>
              </a:rPr>
              <a:t>Object </a:t>
            </a:r>
            <a:r>
              <a:rPr lang="en-US" sz="3600" dirty="0">
                <a:solidFill>
                  <a:srgbClr val="FFFFFF"/>
                </a:solidFill>
              </a:rPr>
              <a:t>Oriented </a:t>
            </a:r>
            <a:r>
              <a:rPr lang="en-US" sz="3600" dirty="0" smtClean="0">
                <a:solidFill>
                  <a:srgbClr val="FFFFFF"/>
                </a:solidFill>
              </a:rPr>
              <a:t>System </a:t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600" dirty="0" smtClean="0">
                <a:solidFill>
                  <a:srgbClr val="FFFFFF"/>
                </a:solidFill>
              </a:rPr>
              <a:t>Analysis </a:t>
            </a:r>
            <a:r>
              <a:rPr lang="en-US" sz="3600" dirty="0">
                <a:solidFill>
                  <a:srgbClr val="FFFFFF"/>
                </a:solidFill>
              </a:rPr>
              <a:t>and </a:t>
            </a:r>
            <a:r>
              <a:rPr lang="en-US" sz="3600" dirty="0" smtClean="0">
                <a:solidFill>
                  <a:srgbClr val="FFFFFF"/>
                </a:solidFill>
              </a:rPr>
              <a:t>Design</a:t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/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 smtClean="0">
                <a:solidFill>
                  <a:srgbClr val="FFFFFF"/>
                </a:solidFill>
              </a:rPr>
              <a:t>DIGITAL CONTENT</a:t>
            </a:r>
            <a:r>
              <a:rPr lang="en-US" sz="3600" dirty="0">
                <a:solidFill>
                  <a:srgbClr val="FFFFFF"/>
                </a:solidFill>
              </a:rPr>
              <a:t/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AU" dirty="0" smtClean="0">
                <a:solidFill>
                  <a:schemeClr val="bg1"/>
                </a:solidFill>
              </a:rPr>
              <a:t/>
            </a:r>
            <a:br>
              <a:rPr lang="en-AU" dirty="0" smtClean="0">
                <a:solidFill>
                  <a:schemeClr val="bg1"/>
                </a:solidFill>
              </a:rPr>
            </a:br>
            <a:r>
              <a:rPr lang="en-US" sz="2800" dirty="0" smtClean="0">
                <a:solidFill>
                  <a:schemeClr val="bg1"/>
                </a:solidFill>
              </a:rPr>
              <a:t>Session  # 4</a:t>
            </a:r>
            <a:br>
              <a:rPr lang="en-US" sz="2800" dirty="0" smtClean="0">
                <a:solidFill>
                  <a:schemeClr val="bg1"/>
                </a:solidFill>
              </a:rPr>
            </a:br>
            <a:endParaRPr lang="en-US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442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mtClean="0"/>
              <a:t>Bina Nusantara</a:t>
            </a: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title"/>
          </p:nvPr>
        </p:nvSpPr>
        <p:spPr>
          <a:xfrm>
            <a:off x="2000672" y="457200"/>
            <a:ext cx="7067128" cy="1143000"/>
          </a:xfrm>
        </p:spPr>
        <p:txBody>
          <a:bodyPr/>
          <a:lstStyle/>
          <a:p>
            <a:r>
              <a:rPr lang="en-US" altLang="en-US" u="sng" dirty="0" smtClean="0">
                <a:latin typeface="Cooper Black" panose="0208090404030B020404" pitchFamily="18" charset="0"/>
              </a:rPr>
              <a:t>Acknowledgement</a:t>
            </a:r>
          </a:p>
        </p:txBody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71600" y="2057400"/>
            <a:ext cx="7467600" cy="3509963"/>
          </a:xfrm>
          <a:solidFill>
            <a:srgbClr val="7030A0"/>
          </a:solidFill>
        </p:spPr>
        <p:txBody>
          <a:bodyPr/>
          <a:lstStyle/>
          <a:p>
            <a:pPr marL="457200" indent="0">
              <a:buFontTx/>
              <a:buNone/>
              <a:defRPr/>
            </a:pPr>
            <a:endParaRPr lang="en-US" sz="2000" dirty="0" smtClean="0"/>
          </a:p>
          <a:p>
            <a:pPr marL="457200" indent="0">
              <a:buFontTx/>
              <a:buNone/>
              <a:defRPr/>
            </a:pPr>
            <a:r>
              <a:rPr lang="en-US" sz="2800" dirty="0" smtClean="0">
                <a:solidFill>
                  <a:schemeClr val="bg1"/>
                </a:solidFill>
              </a:rPr>
              <a:t>This digital content has been developed by the Faculty Member of SCS in Advanced Software Engineering to give an illustration of the Object Oriented System Analysis and Design.</a:t>
            </a:r>
          </a:p>
          <a:p>
            <a:pPr marL="461963" indent="1588" eaLnBrk="1" hangingPunct="1">
              <a:buFontTx/>
              <a:buNone/>
              <a:defRPr/>
            </a:pPr>
            <a:endParaRPr lang="id-ID" sz="2800" dirty="0" smtClean="0">
              <a:solidFill>
                <a:schemeClr val="bg1"/>
              </a:solidFill>
              <a:latin typeface="Arial" charset="0"/>
              <a:cs typeface="Arial" charset="0"/>
            </a:endParaRPr>
          </a:p>
          <a:p>
            <a:pPr marL="457200" indent="-457200">
              <a:buFontTx/>
              <a:buNone/>
              <a:defRPr/>
            </a:pPr>
            <a:endParaRPr lang="id-ID" sz="2800" b="1" dirty="0" smtClean="0">
              <a:latin typeface="Georgia" pitchFamily="18" charset="0"/>
            </a:endParaRPr>
          </a:p>
          <a:p>
            <a:pPr marL="457200" indent="-457200">
              <a:buFontTx/>
              <a:buNone/>
              <a:defRPr/>
            </a:pPr>
            <a:endParaRPr lang="id-ID" sz="2800" b="1" dirty="0" smtClean="0">
              <a:latin typeface="Georgia" pitchFamily="18" charset="0"/>
            </a:endParaRPr>
          </a:p>
          <a:p>
            <a:pPr marL="457200" indent="-457200">
              <a:buFontTx/>
              <a:buNone/>
              <a:defRPr/>
            </a:pPr>
            <a:endParaRPr lang="id-ID" sz="2800" b="1" dirty="0" smtClean="0">
              <a:latin typeface="Georgia" pitchFamily="18" charset="0"/>
            </a:endParaRPr>
          </a:p>
          <a:p>
            <a:pPr marL="457200" indent="-457200">
              <a:buFontTx/>
              <a:buNone/>
              <a:defRPr/>
            </a:pPr>
            <a:endParaRPr lang="en-US" sz="2800" b="1" dirty="0" smtClean="0">
              <a:latin typeface="Georg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941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Understands </a:t>
            </a:r>
            <a:r>
              <a:rPr lang="en-US" dirty="0"/>
              <a:t>various </a:t>
            </a:r>
            <a:r>
              <a:rPr lang="en-US" dirty="0" smtClean="0"/>
              <a:t>basic aspects </a:t>
            </a:r>
            <a:r>
              <a:rPr lang="en-US" dirty="0"/>
              <a:t>of </a:t>
            </a:r>
            <a:r>
              <a:rPr lang="en-US" dirty="0" smtClean="0"/>
              <a:t>UML Diagraming especially Use Case Diagram as a tool for analysis the systems to model Business Processes and Functions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Bina Nusantara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724654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/>
          <p:cNvSpPr>
            <a:spLocks noGrp="1" noChangeArrowheads="1"/>
          </p:cNvSpPr>
          <p:nvPr>
            <p:ph type="ctrTitle"/>
          </p:nvPr>
        </p:nvSpPr>
        <p:spPr>
          <a:xfrm>
            <a:off x="1676400" y="2819400"/>
            <a:ext cx="7467600" cy="2384425"/>
          </a:xfrm>
          <a:noFill/>
        </p:spPr>
        <p:txBody>
          <a:bodyPr>
            <a:normAutofit fontScale="90000"/>
          </a:bodyPr>
          <a:lstStyle/>
          <a:p>
            <a:r>
              <a:rPr lang="en-US" sz="2700" dirty="0" smtClean="0">
                <a:solidFill>
                  <a:srgbClr val="FFFFFF"/>
                </a:solidFill>
              </a:rPr>
              <a:t>COMP6115</a:t>
            </a:r>
            <a:r>
              <a:rPr lang="en-US" sz="3600" dirty="0" smtClean="0">
                <a:solidFill>
                  <a:srgbClr val="FFFFFF"/>
                </a:solidFill>
              </a:rPr>
              <a:t> </a:t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Object </a:t>
            </a:r>
            <a:r>
              <a:rPr lang="en-US" sz="2700" dirty="0">
                <a:solidFill>
                  <a:srgbClr val="FFFFFF"/>
                </a:solidFill>
              </a:rPr>
              <a:t>Oriented </a:t>
            </a:r>
            <a:r>
              <a:rPr lang="en-US" sz="2700" dirty="0" smtClean="0">
                <a:solidFill>
                  <a:srgbClr val="FFFFFF"/>
                </a:solidFill>
              </a:rPr>
              <a:t>System </a:t>
            </a:r>
            <a:br>
              <a:rPr lang="en-US" sz="27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Analysis </a:t>
            </a:r>
            <a:r>
              <a:rPr lang="en-US" sz="2700" dirty="0">
                <a:solidFill>
                  <a:srgbClr val="FFFFFF"/>
                </a:solidFill>
              </a:rPr>
              <a:t>and </a:t>
            </a:r>
            <a:r>
              <a:rPr lang="en-US" sz="2700" dirty="0" smtClean="0">
                <a:solidFill>
                  <a:srgbClr val="FFFFFF"/>
                </a:solidFill>
              </a:rPr>
              <a:t>Design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/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DIGITAL CONTENT:</a:t>
            </a:r>
            <a:br>
              <a:rPr lang="en-US" sz="27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What is Use Case Diagram</a:t>
            </a:r>
            <a:r>
              <a:rPr lang="en-US" sz="3600" dirty="0">
                <a:solidFill>
                  <a:srgbClr val="FFFFFF"/>
                </a:solidFill>
              </a:rPr>
              <a:t/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AU" sz="4000" dirty="0"/>
              <a:t/>
            </a:r>
            <a:br>
              <a:rPr lang="en-AU" sz="4000" dirty="0"/>
            </a:br>
            <a:r>
              <a:rPr lang="en-US" sz="2800" dirty="0" smtClean="0">
                <a:solidFill>
                  <a:schemeClr val="bg1"/>
                </a:solidFill>
              </a:rPr>
              <a:t>Session  # </a:t>
            </a:r>
            <a:r>
              <a:rPr lang="en-US" sz="2800" dirty="0" smtClean="0">
                <a:solidFill>
                  <a:schemeClr val="bg1"/>
                </a:solidFill>
              </a:rPr>
              <a:t>4</a:t>
            </a:r>
            <a:r>
              <a:rPr lang="en-US" sz="2800" dirty="0" smtClean="0">
                <a:solidFill>
                  <a:schemeClr val="bg1"/>
                </a:solidFill>
              </a:rPr>
              <a:t/>
            </a:r>
            <a:br>
              <a:rPr lang="en-US" sz="2800" dirty="0" smtClean="0">
                <a:solidFill>
                  <a:schemeClr val="bg1"/>
                </a:solidFill>
              </a:rPr>
            </a:br>
            <a:endParaRPr lang="en-US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236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4677" t="20519" r="16389" b="22702"/>
          <a:stretch/>
        </p:blipFill>
        <p:spPr>
          <a:xfrm>
            <a:off x="2209800" y="2590800"/>
            <a:ext cx="6330462" cy="3429000"/>
          </a:xfrm>
          <a:prstGeom prst="rect">
            <a:avLst/>
          </a:prstGeom>
        </p:spPr>
      </p:pic>
      <p:pic>
        <p:nvPicPr>
          <p:cNvPr id="3" name="PPT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6800" y="5486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0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9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96072" y="228600"/>
            <a:ext cx="5847928" cy="114300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smtClean="0"/>
              <a:t>Use Case Diagram?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27159" t="27083" r="17203" b="12500"/>
          <a:stretch/>
        </p:blipFill>
        <p:spPr>
          <a:xfrm>
            <a:off x="2988361" y="1815966"/>
            <a:ext cx="4014952" cy="2451234"/>
          </a:xfrm>
          <a:prstGeom prst="rect">
            <a:avLst/>
          </a:prstGeom>
        </p:spPr>
      </p:pic>
      <p:sp>
        <p:nvSpPr>
          <p:cNvPr id="6" name="Down Arrow 5"/>
          <p:cNvSpPr/>
          <p:nvPr/>
        </p:nvSpPr>
        <p:spPr>
          <a:xfrm rot="3306216">
            <a:off x="7421703" y="1954861"/>
            <a:ext cx="420404" cy="97840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475" y="1219200"/>
            <a:ext cx="597486" cy="488485"/>
          </a:xfrm>
          <a:prstGeom prst="rect">
            <a:avLst/>
          </a:prstGeom>
        </p:spPr>
      </p:pic>
      <p:pic>
        <p:nvPicPr>
          <p:cNvPr id="5" name="PPT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47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2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228600"/>
            <a:ext cx="4933528" cy="1143000"/>
          </a:xfrm>
        </p:spPr>
        <p:txBody>
          <a:bodyPr/>
          <a:lstStyle/>
          <a:p>
            <a:r>
              <a:rPr lang="en-US" dirty="0" smtClean="0"/>
              <a:t>Use Case at a Glance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7133" t="33621" r="29895" b="20519"/>
          <a:stretch/>
        </p:blipFill>
        <p:spPr>
          <a:xfrm>
            <a:off x="2305048" y="1600200"/>
            <a:ext cx="5467352" cy="3124200"/>
          </a:xfrm>
          <a:prstGeom prst="rect">
            <a:avLst/>
          </a:prstGeom>
        </p:spPr>
      </p:pic>
      <p:pic>
        <p:nvPicPr>
          <p:cNvPr id="3" name="PPT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19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0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304800"/>
            <a:ext cx="5791200" cy="1143000"/>
          </a:xfrm>
        </p:spPr>
        <p:txBody>
          <a:bodyPr/>
          <a:lstStyle/>
          <a:p>
            <a:r>
              <a:rPr lang="en-US" dirty="0" smtClean="0"/>
              <a:t>Use Case is </a:t>
            </a:r>
            <a:r>
              <a:rPr lang="en-US" smtClean="0"/>
              <a:t>Static Description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41071" t="13103" r="20347" b="21383"/>
          <a:stretch/>
        </p:blipFill>
        <p:spPr>
          <a:xfrm>
            <a:off x="2743200" y="1828800"/>
            <a:ext cx="5638800" cy="3733800"/>
          </a:xfrm>
          <a:prstGeom prst="rect">
            <a:avLst/>
          </a:prstGeom>
        </p:spPr>
      </p:pic>
      <p:pic>
        <p:nvPicPr>
          <p:cNvPr id="3" name="PPT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72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7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472" y="609600"/>
            <a:ext cx="7067128" cy="1143000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48830" t="21875" r="10761" b="10417"/>
          <a:stretch/>
        </p:blipFill>
        <p:spPr>
          <a:xfrm>
            <a:off x="2903621" y="1790172"/>
            <a:ext cx="5402179" cy="3696228"/>
          </a:xfrm>
          <a:prstGeom prst="rect">
            <a:avLst/>
          </a:prstGeom>
        </p:spPr>
      </p:pic>
      <p:pic>
        <p:nvPicPr>
          <p:cNvPr id="3" name="PPT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" y="5562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195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83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ChangeArrowheads="1"/>
          </p:cNvSpPr>
          <p:nvPr/>
        </p:nvSpPr>
        <p:spPr bwMode="auto">
          <a:xfrm>
            <a:off x="214313" y="4000501"/>
            <a:ext cx="4929187" cy="137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ID" altLang="en-US" sz="2800" b="1" dirty="0">
              <a:solidFill>
                <a:prstClr val="white"/>
              </a:solidFill>
            </a:endParaRPr>
          </a:p>
          <a:p>
            <a:pPr algn="ctr" eaLnBrk="1" hangingPunct="1"/>
            <a:endParaRPr lang="en-US" altLang="en-US" sz="2800" b="1" dirty="0" smtClean="0">
              <a:solidFill>
                <a:prstClr val="white"/>
              </a:solidFill>
            </a:endParaRPr>
          </a:p>
          <a:p>
            <a:pPr algn="ctr" eaLnBrk="1" hangingPunct="1"/>
            <a:endParaRPr lang="en-US" altLang="en-US" sz="2800" dirty="0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987352" y="2734270"/>
            <a:ext cx="669944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8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8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800" b="1" dirty="0">
              <a:solidFill>
                <a:schemeClr val="bg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96136" y="836712"/>
            <a:ext cx="23654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70C0"/>
                </a:solidFill>
              </a:rPr>
              <a:t>References:</a:t>
            </a:r>
            <a:endParaRPr lang="en-US" sz="3600" dirty="0">
              <a:solidFill>
                <a:srgbClr val="0070C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981200" y="2047947"/>
            <a:ext cx="6553200" cy="4651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Carol Britton and Jill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Doake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(2005), A Student Guide to Object-Oriented Development, ISBN 0 7506 61232, Elsevier Butterworth-Heinemann Linacre House, , Oxford, Burlington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1803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u="sng" dirty="0">
                <a:solidFill>
                  <a:srgbClr val="0000FF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https://www.visual-paradigm.com/guide/uml-unified-modeling-language/what-is-use-case-diagram/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(2019)</a:t>
            </a:r>
          </a:p>
          <a:p>
            <a:pPr marL="342900" marR="0" lvl="0" indent="-342900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O’Docherty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Mike. (2009), Object-Oriented Analysis and Design : Understanding System Development with UML 2.0, ISBN-13 978-0-470-09240-8, John Wiley &amp; Sons Ltd, West Sussex PO19 8SQ,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England</a:t>
            </a:r>
          </a:p>
          <a:p>
            <a:pPr marL="342900" marR="0" lvl="0" indent="-342900">
              <a:lnSpc>
                <a:spcPct val="107000"/>
              </a:lnSpc>
              <a:spcBef>
                <a:spcPts val="120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dirty="0"/>
              <a:t>Kendall, Kenneth E., (2011), Systems Analysis and Design , 8</a:t>
            </a:r>
            <a:r>
              <a:rPr lang="en-US" baseline="30000" dirty="0"/>
              <a:t>th</a:t>
            </a:r>
            <a:r>
              <a:rPr lang="en-US" dirty="0"/>
              <a:t>  </a:t>
            </a:r>
            <a:r>
              <a:rPr lang="en-US" dirty="0" err="1"/>
              <a:t>ed</a:t>
            </a:r>
            <a:r>
              <a:rPr lang="en-US" dirty="0"/>
              <a:t>, Pearson Education, Inc., ISBN-13: 978-0-13-608916-2, Prentice Hall, One Lake Street, Upper Saddle River, New Jersey 07458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291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 PPT 2015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PPT 2015</Template>
  <TotalTime>1099</TotalTime>
  <Words>198</Words>
  <Application>Microsoft Office PowerPoint</Application>
  <PresentationFormat>On-screen Show (4:3)</PresentationFormat>
  <Paragraphs>25</Paragraphs>
  <Slides>10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ＭＳ Ｐゴシック</vt:lpstr>
      <vt:lpstr>Arial</vt:lpstr>
      <vt:lpstr>Calibri</vt:lpstr>
      <vt:lpstr>Cooper Black</vt:lpstr>
      <vt:lpstr>Georgia</vt:lpstr>
      <vt:lpstr>Open Sans</vt:lpstr>
      <vt:lpstr>Times New Roman</vt:lpstr>
      <vt:lpstr>Template PPT 2015</vt:lpstr>
      <vt:lpstr>COMP6115  Object Oriented System  Analysis and Design  DIGITAL CONTENT  Session  # 4 </vt:lpstr>
      <vt:lpstr>Learning Objective</vt:lpstr>
      <vt:lpstr>COMP6115  Object Oriented System  Analysis and Design  DIGITAL CONTENT: What is Use Case Diagram  Session  # 4 </vt:lpstr>
      <vt:lpstr>Use Case Diagram</vt:lpstr>
      <vt:lpstr>What is Use Case Diagram?</vt:lpstr>
      <vt:lpstr>Use Case at a Glance</vt:lpstr>
      <vt:lpstr>Use Case is Static Description</vt:lpstr>
      <vt:lpstr>Conclusion</vt:lpstr>
      <vt:lpstr>PowerPoint Presentation</vt:lpstr>
      <vt:lpstr>Acknowledgement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 Session  #</dc:title>
  <dc:creator>Yulia</dc:creator>
  <cp:lastModifiedBy>Mohamad Subekti</cp:lastModifiedBy>
  <cp:revision>215</cp:revision>
  <dcterms:created xsi:type="dcterms:W3CDTF">2015-05-04T03:33:03Z</dcterms:created>
  <dcterms:modified xsi:type="dcterms:W3CDTF">2019-07-24T03:20:19Z</dcterms:modified>
</cp:coreProperties>
</file>

<file path=docProps/thumbnail.jpeg>
</file>